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4"/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Lexend SemiBold"/>
      <p:regular r:id="rId26"/>
      <p:bold r:id="rId27"/>
    </p:embeddedFont>
    <p:embeddedFont>
      <p:font typeface="Lexend Light"/>
      <p:regular r:id="rId28"/>
      <p:bold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Poppins"/>
      <p:regular r:id="rId34"/>
      <p:bold r:id="rId35"/>
      <p:italic r:id="rId36"/>
      <p:boldItalic r:id="rId37"/>
    </p:embeddedFont>
    <p:embeddedFont>
      <p:font typeface="Montserrat Medium"/>
      <p:regular r:id="rId38"/>
      <p:bold r:id="rId39"/>
      <p:italic r:id="rId40"/>
      <p:boldItalic r:id="rId41"/>
    </p:embeddedFont>
    <p:embeddedFont>
      <p:font typeface="Helvetica Neue"/>
      <p:regular r:id="rId42"/>
      <p:bold r:id="rId43"/>
      <p:italic r:id="rId44"/>
      <p:boldItalic r:id="rId45"/>
    </p:embeddedFont>
    <p:embeddedFont>
      <p:font typeface="Lexend"/>
      <p:regular r:id="rId46"/>
      <p:bold r:id="rId47"/>
    </p:embeddedFont>
    <p:embeddedFont>
      <p:font typeface="Lexend ExtraLight"/>
      <p:regular r:id="rId48"/>
      <p:bold r:id="rId49"/>
    </p:embeddedFont>
    <p:embeddedFont>
      <p:font typeface="Helvetica Neue Light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7">
          <p15:clr>
            <a:srgbClr val="747775"/>
          </p15:clr>
        </p15:guide>
        <p15:guide id="2" pos="4954">
          <p15:clr>
            <a:srgbClr val="747775"/>
          </p15:clr>
        </p15:guide>
        <p15:guide id="3" pos="806">
          <p15:clr>
            <a:srgbClr val="747775"/>
          </p15:clr>
        </p15:guide>
        <p15:guide id="4" orient="horz" pos="2660">
          <p15:clr>
            <a:srgbClr val="747775"/>
          </p15:clr>
        </p15:guide>
        <p15:guide id="5" orient="horz" pos="79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7" orient="horz"/>
        <p:guide pos="4954"/>
        <p:guide pos="806"/>
        <p:guide pos="2660" orient="horz"/>
        <p:guide pos="79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Medium-italic.fntdata"/><Relationship Id="rId42" Type="http://schemas.openxmlformats.org/officeDocument/2006/relationships/font" Target="fonts/HelveticaNeue-regular.fntdata"/><Relationship Id="rId41" Type="http://schemas.openxmlformats.org/officeDocument/2006/relationships/font" Target="fonts/MontserratMedium-boldItalic.fntdata"/><Relationship Id="rId44" Type="http://schemas.openxmlformats.org/officeDocument/2006/relationships/font" Target="fonts/HelveticaNeue-italic.fntdata"/><Relationship Id="rId43" Type="http://schemas.openxmlformats.org/officeDocument/2006/relationships/font" Target="fonts/HelveticaNeue-bold.fntdata"/><Relationship Id="rId46" Type="http://schemas.openxmlformats.org/officeDocument/2006/relationships/font" Target="fonts/Lexend-regular.fntdata"/><Relationship Id="rId45" Type="http://schemas.openxmlformats.org/officeDocument/2006/relationships/font" Target="fonts/HelveticaNeue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LexendExtraLight-regular.fntdata"/><Relationship Id="rId47" Type="http://schemas.openxmlformats.org/officeDocument/2006/relationships/font" Target="fonts/Lexend-bold.fntdata"/><Relationship Id="rId49" Type="http://schemas.openxmlformats.org/officeDocument/2006/relationships/font" Target="fonts/LexendExtraLight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33" Type="http://schemas.openxmlformats.org/officeDocument/2006/relationships/font" Target="fonts/Montserrat-boldItalic.fntdata"/><Relationship Id="rId32" Type="http://schemas.openxmlformats.org/officeDocument/2006/relationships/font" Target="fonts/Montserrat-italic.fntdata"/><Relationship Id="rId35" Type="http://schemas.openxmlformats.org/officeDocument/2006/relationships/font" Target="fonts/Poppins-bold.fntdata"/><Relationship Id="rId34" Type="http://schemas.openxmlformats.org/officeDocument/2006/relationships/font" Target="fonts/Poppins-regular.fntdata"/><Relationship Id="rId37" Type="http://schemas.openxmlformats.org/officeDocument/2006/relationships/font" Target="fonts/Poppins-boldItalic.fntdata"/><Relationship Id="rId36" Type="http://schemas.openxmlformats.org/officeDocument/2006/relationships/font" Target="fonts/Poppins-italic.fntdata"/><Relationship Id="rId39" Type="http://schemas.openxmlformats.org/officeDocument/2006/relationships/font" Target="fonts/MontserratMedium-bold.fntdata"/><Relationship Id="rId38" Type="http://schemas.openxmlformats.org/officeDocument/2006/relationships/font" Target="fonts/MontserratMedium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font" Target="fonts/LexendSemiBold-regular.fntdata"/><Relationship Id="rId25" Type="http://schemas.openxmlformats.org/officeDocument/2006/relationships/slide" Target="slides/slide19.xml"/><Relationship Id="rId28" Type="http://schemas.openxmlformats.org/officeDocument/2006/relationships/font" Target="fonts/LexendLight-regular.fntdata"/><Relationship Id="rId27" Type="http://schemas.openxmlformats.org/officeDocument/2006/relationships/font" Target="fonts/LexendSemiBold-bold.fntdata"/><Relationship Id="rId29" Type="http://schemas.openxmlformats.org/officeDocument/2006/relationships/font" Target="fonts/LexendLight-bold.fntdata"/><Relationship Id="rId51" Type="http://schemas.openxmlformats.org/officeDocument/2006/relationships/font" Target="fonts/HelveticaNeueLight-bold.fntdata"/><Relationship Id="rId50" Type="http://schemas.openxmlformats.org/officeDocument/2006/relationships/font" Target="fonts/HelveticaNeueLight-regular.fntdata"/><Relationship Id="rId53" Type="http://schemas.openxmlformats.org/officeDocument/2006/relationships/font" Target="fonts/HelveticaNeueLight-boldItalic.fntdata"/><Relationship Id="rId52" Type="http://schemas.openxmlformats.org/officeDocument/2006/relationships/font" Target="fonts/HelveticaNeueLight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49b6f90e6d_0_3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349b6f90e6d_0_3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7ac76b613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357ac76b61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49b6f90e6d_0_1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349b6f90e6d_0_1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49b6f90e6d_0_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349b6f90e6d_0_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49b6f90e6d_0_3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349b6f90e6d_0_3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4cb6d97813_0_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34cb6d97813_0_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49b6f90e6d_0_5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349b6f90e6d_0_5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4cb6d97813_0_1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34cb6d97813_0_1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1820504c12_0_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31820504c12_0_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74c41a3c32_0_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274c41a3c32_0_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6260f4dfe_0_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316260f4dfe_0_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1f28e0153d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31f28e0153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45f1a50a7f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80" name="Google Shape;180;g345f1a50a7f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/>
          </a:p>
        </p:txBody>
      </p:sp>
      <p:sp>
        <p:nvSpPr>
          <p:cNvPr id="181" name="Google Shape;181;g345f1a50a7f_0_17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37355950d2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have our circle be in alphabetical order today!</a:t>
            </a:r>
            <a:endParaRPr/>
          </a:p>
        </p:txBody>
      </p:sp>
      <p:sp>
        <p:nvSpPr>
          <p:cNvPr id="193" name="Google Shape;193;g337355950d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49b6f90e6d_0_40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49b6f90e6d_0_4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4cb6d97813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34cb6d9781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4cb6d97813_0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34cb6d97813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49b6f90e6d_0_2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349b6f90e6d_0_2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TITLE_AND_BODY_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TITLE_AND_BODY_3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4">
  <p:cSld name="TITLE_AND_BODY_4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5">
  <p:cSld name="TITLE_AND_BODY_5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6">
  <p:cSld name="TITLE_AND_BODY_6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7">
  <p:cSld name="TITLE_AND_BODY_7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8">
  <p:cSld name="TITLE_AND_BODY_8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9">
  <p:cSld name="TITLE_AND_BODY_9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0">
  <p:cSld name="TITLE_AND_BODY_10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1">
  <p:cSld name="TITLE_AND_BODY_1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2">
  <p:cSld name="TITLE_AND_BODY_1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3">
  <p:cSld name="TITLE_AND_BODY_13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4">
  <p:cSld name="TITLE_AND_BODY_14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92" name="Google Shape;92;p30"/>
          <p:cNvSpPr txBox="1"/>
          <p:nvPr>
            <p:ph idx="1" type="body"/>
          </p:nvPr>
        </p:nvSpPr>
        <p:spPr>
          <a:xfrm>
            <a:off x="666750" y="2652713"/>
            <a:ext cx="78105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93" name="Google Shape;93;p30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>
  <p:cSld name="Photo - Horizontal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1"/>
          <p:cNvSpPr/>
          <p:nvPr>
            <p:ph idx="2" type="pic"/>
          </p:nvPr>
        </p:nvSpPr>
        <p:spPr>
          <a:xfrm>
            <a:off x="1172238" y="-147637"/>
            <a:ext cx="6801000" cy="45339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31"/>
          <p:cNvSpPr txBox="1"/>
          <p:nvPr>
            <p:ph type="title"/>
          </p:nvPr>
        </p:nvSpPr>
        <p:spPr>
          <a:xfrm>
            <a:off x="238125" y="3567113"/>
            <a:ext cx="86676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97" name="Google Shape;97;p31"/>
          <p:cNvSpPr txBox="1"/>
          <p:nvPr>
            <p:ph idx="1" type="body"/>
          </p:nvPr>
        </p:nvSpPr>
        <p:spPr>
          <a:xfrm>
            <a:off x="238125" y="4291013"/>
            <a:ext cx="86676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/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01" name="Google Shape;101;p32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3"/>
          <p:cNvSpPr/>
          <p:nvPr>
            <p:ph idx="2" type="pic"/>
          </p:nvPr>
        </p:nvSpPr>
        <p:spPr>
          <a:xfrm>
            <a:off x="4810125" y="357188"/>
            <a:ext cx="4300500" cy="43005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33"/>
          <p:cNvSpPr txBox="1"/>
          <p:nvPr>
            <p:ph type="title"/>
          </p:nvPr>
        </p:nvSpPr>
        <p:spPr>
          <a:xfrm>
            <a:off x="619125" y="357188"/>
            <a:ext cx="3833700" cy="20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05" name="Google Shape;105;p33"/>
          <p:cNvSpPr txBox="1"/>
          <p:nvPr>
            <p:ph idx="1" type="body"/>
          </p:nvPr>
        </p:nvSpPr>
        <p:spPr>
          <a:xfrm>
            <a:off x="619125" y="2447925"/>
            <a:ext cx="3833700" cy="21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06" name="Google Shape;106;p33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4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09" name="Google Shape;109;p34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5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12" name="Google Shape;112;p35"/>
          <p:cNvSpPr txBox="1"/>
          <p:nvPr>
            <p:ph idx="1" type="body"/>
          </p:nvPr>
        </p:nvSpPr>
        <p:spPr>
          <a:xfrm>
            <a:off x="633413" y="1181100"/>
            <a:ext cx="78771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7465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1pPr>
            <a:lvl2pPr indent="-37465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2pPr>
            <a:lvl3pPr indent="-37465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3pPr>
            <a:lvl4pPr indent="-37465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4pPr>
            <a:lvl5pPr indent="-37465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13" name="Google Shape;113;p35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6"/>
          <p:cNvSpPr/>
          <p:nvPr>
            <p:ph idx="2" type="pic"/>
          </p:nvPr>
        </p:nvSpPr>
        <p:spPr>
          <a:xfrm>
            <a:off x="4110038" y="1181100"/>
            <a:ext cx="5229300" cy="34863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36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17" name="Google Shape;117;p36"/>
          <p:cNvSpPr txBox="1"/>
          <p:nvPr>
            <p:ph idx="1" type="body"/>
          </p:nvPr>
        </p:nvSpPr>
        <p:spPr>
          <a:xfrm>
            <a:off x="633413" y="1181100"/>
            <a:ext cx="38337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1pPr>
            <a:lvl2pPr indent="-342900" lvl="1" marL="9144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2pPr>
            <a:lvl3pPr indent="-342900" lvl="2" marL="13716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3pPr>
            <a:lvl4pPr indent="-342900" lvl="3" marL="18288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4pPr>
            <a:lvl5pPr indent="-342900" lvl="4" marL="22860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18" name="Google Shape;118;p36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Live Video Small">
  <p:cSld name="Title, Bullets &amp; Live Video Small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7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21" name="Google Shape;121;p37"/>
          <p:cNvSpPr txBox="1"/>
          <p:nvPr>
            <p:ph idx="1" type="body"/>
          </p:nvPr>
        </p:nvSpPr>
        <p:spPr>
          <a:xfrm>
            <a:off x="633413" y="1181100"/>
            <a:ext cx="38337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1pPr>
            <a:lvl2pPr indent="-342900" lvl="1" marL="9144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2pPr>
            <a:lvl3pPr indent="-342900" lvl="2" marL="13716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3pPr>
            <a:lvl4pPr indent="-342900" lvl="3" marL="18288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4pPr>
            <a:lvl5pPr indent="-342900" lvl="4" marL="22860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22" name="Google Shape;122;p37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Live Video Large">
  <p:cSld name="Title, Bullets &amp; Live Video Larg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8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25" name="Google Shape;125;p38"/>
          <p:cNvSpPr txBox="1"/>
          <p:nvPr>
            <p:ph idx="1" type="body"/>
          </p:nvPr>
        </p:nvSpPr>
        <p:spPr>
          <a:xfrm>
            <a:off x="633413" y="1181100"/>
            <a:ext cx="38337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1pPr>
            <a:lvl2pPr indent="-342900" lvl="1" marL="9144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2pPr>
            <a:lvl3pPr indent="-342900" lvl="2" marL="13716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3pPr>
            <a:lvl4pPr indent="-342900" lvl="3" marL="18288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4pPr>
            <a:lvl5pPr indent="-342900" lvl="4" marL="22860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26" name="Google Shape;126;p38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9"/>
          <p:cNvSpPr txBox="1"/>
          <p:nvPr>
            <p:ph idx="1" type="body"/>
          </p:nvPr>
        </p:nvSpPr>
        <p:spPr>
          <a:xfrm>
            <a:off x="633413" y="666750"/>
            <a:ext cx="78771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7465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1pPr>
            <a:lvl2pPr indent="-37465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2pPr>
            <a:lvl3pPr indent="-37465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3pPr>
            <a:lvl4pPr indent="-37465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4pPr>
            <a:lvl5pPr indent="-37465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29" name="Google Shape;129;p39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0"/>
          <p:cNvSpPr/>
          <p:nvPr>
            <p:ph idx="2" type="pic"/>
          </p:nvPr>
        </p:nvSpPr>
        <p:spPr>
          <a:xfrm>
            <a:off x="5737622" y="2643188"/>
            <a:ext cx="3121800" cy="20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40"/>
          <p:cNvSpPr/>
          <p:nvPr>
            <p:ph idx="3" type="pic"/>
          </p:nvPr>
        </p:nvSpPr>
        <p:spPr>
          <a:xfrm>
            <a:off x="5910263" y="323850"/>
            <a:ext cx="2776500" cy="27765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40"/>
          <p:cNvSpPr/>
          <p:nvPr>
            <p:ph idx="4" type="pic"/>
          </p:nvPr>
        </p:nvSpPr>
        <p:spPr>
          <a:xfrm>
            <a:off x="-371475" y="423863"/>
            <a:ext cx="6450900" cy="430050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40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1"/>
          <p:cNvSpPr txBox="1"/>
          <p:nvPr>
            <p:ph idx="1" type="body"/>
          </p:nvPr>
        </p:nvSpPr>
        <p:spPr>
          <a:xfrm>
            <a:off x="895350" y="3357563"/>
            <a:ext cx="7358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i="1" sz="1200"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37" name="Google Shape;137;p41"/>
          <p:cNvSpPr txBox="1"/>
          <p:nvPr>
            <p:ph idx="2" type="body"/>
          </p:nvPr>
        </p:nvSpPr>
        <p:spPr>
          <a:xfrm>
            <a:off x="895350" y="2278856"/>
            <a:ext cx="7358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38" name="Google Shape;138;p41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2"/>
          <p:cNvSpPr/>
          <p:nvPr>
            <p:ph idx="2" type="pic"/>
          </p:nvPr>
        </p:nvSpPr>
        <p:spPr>
          <a:xfrm>
            <a:off x="-19050" y="-476250"/>
            <a:ext cx="9182100" cy="61215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42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4" name="Google Shape;144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5" name="Google Shape;145;p43"/>
          <p:cNvSpPr txBox="1"/>
          <p:nvPr>
            <p:ph idx="12" type="sldNum"/>
          </p:nvPr>
        </p:nvSpPr>
        <p:spPr>
          <a:xfrm>
            <a:off x="8472458" y="4663217"/>
            <a:ext cx="548700" cy="1770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0.xml"/><Relationship Id="rId1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6" name="Google Shape;86;p28"/>
          <p:cNvSpPr txBox="1"/>
          <p:nvPr>
            <p:ph idx="1" type="body"/>
          </p:nvPr>
        </p:nvSpPr>
        <p:spPr>
          <a:xfrm>
            <a:off x="633413" y="1181100"/>
            <a:ext cx="78771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7" name="Google Shape;87;p28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hyperlink" Target="http://drive.google.com/file/d/1AwPHB5KGY30tFcKfePWeu_lA3H7NeMlI/view" TargetMode="External"/><Relationship Id="rId5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hyperlink" Target="http://drive.google.com/file/d/1Np-ODF71Zpmcupi56Q0WkOp-BPP3z_GZ/view" TargetMode="External"/><Relationship Id="rId5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hyperlink" Target="http://drive.google.com/file/d/1llybh3jMPWqRuTG_BmcrRvCJI6PgTWO9/view" TargetMode="External"/><Relationship Id="rId5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hyperlink" Target="http://drive.google.com/file/d/1FN1muj4TrdlBkJZLrFkgxI4Pr9CjSCNh/view" TargetMode="External"/><Relationship Id="rId5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9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44"/>
          <p:cNvGrpSpPr/>
          <p:nvPr/>
        </p:nvGrpSpPr>
        <p:grpSpPr>
          <a:xfrm>
            <a:off x="439350" y="1418112"/>
            <a:ext cx="8265300" cy="1359073"/>
            <a:chOff x="439350" y="1646712"/>
            <a:chExt cx="8265300" cy="1359073"/>
          </a:xfrm>
        </p:grpSpPr>
        <p:sp>
          <p:nvSpPr>
            <p:cNvPr id="151" name="Google Shape;151;p44"/>
            <p:cNvSpPr txBox="1"/>
            <p:nvPr/>
          </p:nvSpPr>
          <p:spPr>
            <a:xfrm>
              <a:off x="439350" y="2476285"/>
              <a:ext cx="8265300" cy="52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800">
                  <a:solidFill>
                    <a:srgbClr val="2B398A"/>
                  </a:solidFill>
                  <a:latin typeface="Lexend"/>
                  <a:ea typeface="Lexend"/>
                  <a:cs typeface="Lexend"/>
                  <a:sym typeface="Lexend"/>
                </a:rPr>
                <a:t>At [your library]</a:t>
              </a:r>
              <a:endParaRPr b="1" sz="2800">
                <a:solidFill>
                  <a:srgbClr val="2B398A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pic>
          <p:nvPicPr>
            <p:cNvPr id="152" name="Google Shape;152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85225" y="1646712"/>
              <a:ext cx="6573548" cy="7125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44"/>
          <p:cNvSpPr/>
          <p:nvPr/>
        </p:nvSpPr>
        <p:spPr>
          <a:xfrm>
            <a:off x="1995725" y="3169000"/>
            <a:ext cx="5152500" cy="711000"/>
          </a:xfrm>
          <a:prstGeom prst="rect">
            <a:avLst/>
          </a:prstGeom>
          <a:solidFill>
            <a:srgbClr val="F2F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Listening Workshop - [date]</a:t>
            </a:r>
            <a:endParaRPr sz="120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/>
          <p:nvPr/>
        </p:nvSpPr>
        <p:spPr>
          <a:xfrm>
            <a:off x="4689200" y="1263975"/>
            <a:ext cx="4465500" cy="2961300"/>
          </a:xfrm>
          <a:prstGeom prst="rect">
            <a:avLst/>
          </a:prstGeom>
          <a:solidFill>
            <a:srgbClr val="F2F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3" name="Google Shape;263;p53"/>
          <p:cNvSpPr/>
          <p:nvPr/>
        </p:nvSpPr>
        <p:spPr>
          <a:xfrm>
            <a:off x="0" y="1263975"/>
            <a:ext cx="4465500" cy="2961300"/>
          </a:xfrm>
          <a:prstGeom prst="rect">
            <a:avLst/>
          </a:prstGeom>
          <a:solidFill>
            <a:srgbClr val="F2F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4" name="Google Shape;264;p53"/>
          <p:cNvSpPr txBox="1"/>
          <p:nvPr/>
        </p:nvSpPr>
        <p:spPr>
          <a:xfrm>
            <a:off x="462150" y="1482900"/>
            <a:ext cx="3525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ED0226"/>
                </a:solidFill>
                <a:latin typeface="Lexend"/>
                <a:ea typeface="Lexend"/>
                <a:cs typeface="Lexend"/>
                <a:sym typeface="Lexend"/>
              </a:rPr>
              <a:t>Step 1: Listen</a:t>
            </a:r>
            <a:endParaRPr sz="2400">
              <a:solidFill>
                <a:srgbClr val="ED0226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grpSp>
        <p:nvGrpSpPr>
          <p:cNvPr id="265" name="Google Shape;265;p53"/>
          <p:cNvGrpSpPr/>
          <p:nvPr/>
        </p:nvGrpSpPr>
        <p:grpSpPr>
          <a:xfrm>
            <a:off x="0" y="4719250"/>
            <a:ext cx="9144000" cy="424500"/>
            <a:chOff x="0" y="4719250"/>
            <a:chExt cx="9144000" cy="424500"/>
          </a:xfrm>
        </p:grpSpPr>
        <p:sp>
          <p:nvSpPr>
            <p:cNvPr id="266" name="Google Shape;266;p53"/>
            <p:cNvSpPr txBox="1"/>
            <p:nvPr/>
          </p:nvSpPr>
          <p:spPr>
            <a:xfrm>
              <a:off x="0" y="4719250"/>
              <a:ext cx="9144000" cy="424500"/>
            </a:xfrm>
            <a:prstGeom prst="rect">
              <a:avLst/>
            </a:prstGeom>
            <a:solidFill>
              <a:srgbClr val="ED0226"/>
            </a:solidFill>
            <a:ln>
              <a:noFill/>
            </a:ln>
            <a:effectLst>
              <a:outerShdw blurRad="63500" dir="5400000" dist="23000">
                <a:srgbClr val="808080">
                  <a:alpha val="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7" name="Google Shape;267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824" y="4771589"/>
              <a:ext cx="1691580" cy="319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53"/>
            <p:cNvSpPr txBox="1"/>
            <p:nvPr/>
          </p:nvSpPr>
          <p:spPr>
            <a:xfrm>
              <a:off x="6061975" y="4754500"/>
              <a:ext cx="3000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TakeOneSmallStep.org</a:t>
              </a:r>
              <a:endParaRPr sz="1100">
                <a:solidFill>
                  <a:schemeClr val="lt1"/>
                </a:solidFill>
              </a:endParaRPr>
            </a:p>
          </p:txBody>
        </p:sp>
      </p:grpSp>
      <p:sp>
        <p:nvSpPr>
          <p:cNvPr id="269" name="Google Shape;269;p53"/>
          <p:cNvSpPr txBox="1"/>
          <p:nvPr/>
        </p:nvSpPr>
        <p:spPr>
          <a:xfrm>
            <a:off x="2341451" y="293524"/>
            <a:ext cx="4606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2B398A"/>
                </a:solidFill>
                <a:latin typeface="Lexend"/>
                <a:ea typeface="Lexend"/>
                <a:cs typeface="Lexend"/>
                <a:sym typeface="Lexend"/>
              </a:rPr>
              <a:t>Instructions</a:t>
            </a:r>
            <a:endParaRPr/>
          </a:p>
        </p:txBody>
      </p:sp>
      <p:sp>
        <p:nvSpPr>
          <p:cNvPr id="270" name="Google Shape;270;p53"/>
          <p:cNvSpPr txBox="1"/>
          <p:nvPr/>
        </p:nvSpPr>
        <p:spPr>
          <a:xfrm>
            <a:off x="5155950" y="1481175"/>
            <a:ext cx="3525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ED0226"/>
                </a:solidFill>
                <a:latin typeface="Lexend"/>
                <a:ea typeface="Lexend"/>
                <a:cs typeface="Lexend"/>
                <a:sym typeface="Lexend"/>
              </a:rPr>
              <a:t>Step 2: Affirm</a:t>
            </a:r>
            <a:endParaRPr sz="2400">
              <a:solidFill>
                <a:srgbClr val="ED0226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71" name="Google Shape;271;p53"/>
          <p:cNvSpPr txBox="1"/>
          <p:nvPr/>
        </p:nvSpPr>
        <p:spPr>
          <a:xfrm>
            <a:off x="251500" y="2059407"/>
            <a:ext cx="3992700" cy="19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exend"/>
              <a:buChar char="●"/>
            </a:pPr>
            <a:r>
              <a:rPr lang="en" sz="1800">
                <a:latin typeface="Lexend"/>
                <a:ea typeface="Lexend"/>
                <a:cs typeface="Lexend"/>
                <a:sym typeface="Lexend"/>
              </a:rPr>
              <a:t>Listen to a 2-minute OSS clip.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 sz="1800">
                <a:latin typeface="Lexend"/>
                <a:ea typeface="Lexend"/>
                <a:cs typeface="Lexend"/>
                <a:sym typeface="Lexend"/>
              </a:rPr>
              <a:t>Full attention on what the speaker is saying.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Font typeface="Lexend"/>
              <a:buChar char="●"/>
            </a:pPr>
            <a:r>
              <a:rPr lang="en" sz="1800">
                <a:latin typeface="Lexend"/>
                <a:ea typeface="Lexend"/>
                <a:cs typeface="Lexend"/>
                <a:sym typeface="Lexend"/>
              </a:rPr>
              <a:t>Try to put yourself in</a:t>
            </a:r>
            <a:br>
              <a:rPr lang="en" sz="1800">
                <a:latin typeface="Lexend"/>
                <a:ea typeface="Lexend"/>
                <a:cs typeface="Lexend"/>
                <a:sym typeface="Lexend"/>
              </a:rPr>
            </a:br>
            <a:r>
              <a:rPr lang="en" sz="1800">
                <a:latin typeface="Lexend"/>
                <a:ea typeface="Lexend"/>
                <a:cs typeface="Lexend"/>
                <a:sym typeface="Lexend"/>
              </a:rPr>
              <a:t>the speaker’s shoes.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2" name="Google Shape;272;p53"/>
          <p:cNvSpPr txBox="1"/>
          <p:nvPr/>
        </p:nvSpPr>
        <p:spPr>
          <a:xfrm>
            <a:off x="4787600" y="2019357"/>
            <a:ext cx="4104900" cy="20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exend"/>
              <a:buChar char="●"/>
            </a:pPr>
            <a:r>
              <a:rPr lang="en" sz="1800">
                <a:latin typeface="Lexend"/>
                <a:ea typeface="Lexend"/>
                <a:cs typeface="Lexend"/>
                <a:sym typeface="Lexend"/>
              </a:rPr>
              <a:t>Write your summary</a:t>
            </a:r>
            <a:br>
              <a:rPr lang="en" sz="1800">
                <a:latin typeface="Lexend"/>
                <a:ea typeface="Lexend"/>
                <a:cs typeface="Lexend"/>
                <a:sym typeface="Lexend"/>
              </a:rPr>
            </a:br>
            <a:r>
              <a:rPr lang="en" sz="1800">
                <a:latin typeface="Lexend"/>
                <a:ea typeface="Lexend"/>
                <a:cs typeface="Lexend"/>
                <a:sym typeface="Lexend"/>
              </a:rPr>
              <a:t>in the chat.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exend"/>
              <a:buChar char="●"/>
            </a:pPr>
            <a:r>
              <a:rPr lang="en" sz="1800">
                <a:latin typeface="Lexend"/>
                <a:ea typeface="Lexend"/>
                <a:cs typeface="Lexend"/>
                <a:sym typeface="Lexend"/>
              </a:rPr>
              <a:t>Respond directly to</a:t>
            </a:r>
            <a:br>
              <a:rPr lang="en" sz="1800">
                <a:latin typeface="Lexend"/>
                <a:ea typeface="Lexend"/>
                <a:cs typeface="Lexend"/>
                <a:sym typeface="Lexend"/>
              </a:rPr>
            </a:br>
            <a:r>
              <a:rPr lang="en" sz="1800">
                <a:latin typeface="Lexend"/>
                <a:ea typeface="Lexend"/>
                <a:cs typeface="Lexend"/>
                <a:sym typeface="Lexend"/>
              </a:rPr>
              <a:t>the person in the clip.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Font typeface="Lexend"/>
              <a:buChar char="●"/>
            </a:pPr>
            <a:r>
              <a:rPr lang="en" sz="1800">
                <a:latin typeface="Lexend"/>
                <a:ea typeface="Lexend"/>
                <a:cs typeface="Lexend"/>
                <a:sym typeface="Lexend"/>
              </a:rPr>
              <a:t>Read others’ summaries.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4"/>
          <p:cNvSpPr txBox="1"/>
          <p:nvPr/>
        </p:nvSpPr>
        <p:spPr>
          <a:xfrm>
            <a:off x="3667575" y="1346425"/>
            <a:ext cx="30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78" name="Google Shape;278;p54"/>
          <p:cNvGrpSpPr/>
          <p:nvPr/>
        </p:nvGrpSpPr>
        <p:grpSpPr>
          <a:xfrm>
            <a:off x="0" y="4719250"/>
            <a:ext cx="9144000" cy="424500"/>
            <a:chOff x="0" y="4719250"/>
            <a:chExt cx="9144000" cy="424500"/>
          </a:xfrm>
        </p:grpSpPr>
        <p:sp>
          <p:nvSpPr>
            <p:cNvPr id="279" name="Google Shape;279;p54"/>
            <p:cNvSpPr txBox="1"/>
            <p:nvPr/>
          </p:nvSpPr>
          <p:spPr>
            <a:xfrm>
              <a:off x="0" y="4719250"/>
              <a:ext cx="9144000" cy="424500"/>
            </a:xfrm>
            <a:prstGeom prst="rect">
              <a:avLst/>
            </a:prstGeom>
            <a:solidFill>
              <a:srgbClr val="ED0226"/>
            </a:solidFill>
            <a:ln>
              <a:noFill/>
            </a:ln>
            <a:effectLst>
              <a:outerShdw blurRad="63500" dir="5400000" dist="23000">
                <a:srgbClr val="808080">
                  <a:alpha val="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0" name="Google Shape;280;p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824" y="4771589"/>
              <a:ext cx="1691580" cy="319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p54"/>
            <p:cNvSpPr txBox="1"/>
            <p:nvPr/>
          </p:nvSpPr>
          <p:spPr>
            <a:xfrm>
              <a:off x="6061975" y="4754500"/>
              <a:ext cx="3000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TakeOneSmallStep.org</a:t>
              </a:r>
              <a:endParaRPr sz="1100">
                <a:solidFill>
                  <a:schemeClr val="lt1"/>
                </a:solidFill>
              </a:endParaRPr>
            </a:p>
          </p:txBody>
        </p:sp>
      </p:grpSp>
      <p:pic>
        <p:nvPicPr>
          <p:cNvPr id="282" name="Google Shape;282;p54" title="Carla COVID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0041" y="519375"/>
            <a:ext cx="6583923" cy="370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5"/>
          <p:cNvSpPr txBox="1"/>
          <p:nvPr/>
        </p:nvSpPr>
        <p:spPr>
          <a:xfrm>
            <a:off x="3667575" y="1346425"/>
            <a:ext cx="30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8" name="Google Shape;288;p55"/>
          <p:cNvSpPr txBox="1"/>
          <p:nvPr/>
        </p:nvSpPr>
        <p:spPr>
          <a:xfrm>
            <a:off x="3696250" y="2364300"/>
            <a:ext cx="336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400" strike="sng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89" name="Google Shape;289;p55"/>
          <p:cNvGrpSpPr/>
          <p:nvPr/>
        </p:nvGrpSpPr>
        <p:grpSpPr>
          <a:xfrm>
            <a:off x="0" y="4719250"/>
            <a:ext cx="9144000" cy="424500"/>
            <a:chOff x="0" y="4719250"/>
            <a:chExt cx="9144000" cy="424500"/>
          </a:xfrm>
        </p:grpSpPr>
        <p:sp>
          <p:nvSpPr>
            <p:cNvPr id="290" name="Google Shape;290;p55"/>
            <p:cNvSpPr txBox="1"/>
            <p:nvPr/>
          </p:nvSpPr>
          <p:spPr>
            <a:xfrm>
              <a:off x="0" y="4719250"/>
              <a:ext cx="9144000" cy="424500"/>
            </a:xfrm>
            <a:prstGeom prst="rect">
              <a:avLst/>
            </a:prstGeom>
            <a:solidFill>
              <a:srgbClr val="ED0226"/>
            </a:solidFill>
            <a:ln>
              <a:noFill/>
            </a:ln>
            <a:effectLst>
              <a:outerShdw blurRad="63500" dir="5400000" dist="23000">
                <a:srgbClr val="808080">
                  <a:alpha val="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1" name="Google Shape;291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824" y="4771589"/>
              <a:ext cx="1691580" cy="319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" name="Google Shape;292;p55"/>
            <p:cNvSpPr txBox="1"/>
            <p:nvPr/>
          </p:nvSpPr>
          <p:spPr>
            <a:xfrm>
              <a:off x="6061975" y="4754500"/>
              <a:ext cx="3000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TakeOneSmallStep.org</a:t>
              </a:r>
              <a:endParaRPr sz="1100">
                <a:solidFill>
                  <a:schemeClr val="lt1"/>
                </a:solidFill>
              </a:endParaRPr>
            </a:p>
          </p:txBody>
        </p:sp>
      </p:grpSp>
      <p:pic>
        <p:nvPicPr>
          <p:cNvPr id="293" name="Google Shape;293;p55" title="Carson and Keli Marriage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7284" y="370019"/>
            <a:ext cx="6849430" cy="385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6"/>
          <p:cNvSpPr txBox="1"/>
          <p:nvPr/>
        </p:nvSpPr>
        <p:spPr>
          <a:xfrm>
            <a:off x="3667575" y="1346425"/>
            <a:ext cx="30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9" name="Google Shape;299;p56"/>
          <p:cNvSpPr txBox="1"/>
          <p:nvPr/>
        </p:nvSpPr>
        <p:spPr>
          <a:xfrm>
            <a:off x="3696250" y="2364300"/>
            <a:ext cx="336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400" strike="sng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00" name="Google Shape;300;p56"/>
          <p:cNvGrpSpPr/>
          <p:nvPr/>
        </p:nvGrpSpPr>
        <p:grpSpPr>
          <a:xfrm>
            <a:off x="0" y="4719250"/>
            <a:ext cx="9144000" cy="424500"/>
            <a:chOff x="0" y="4719250"/>
            <a:chExt cx="9144000" cy="424500"/>
          </a:xfrm>
        </p:grpSpPr>
        <p:sp>
          <p:nvSpPr>
            <p:cNvPr id="301" name="Google Shape;301;p56"/>
            <p:cNvSpPr txBox="1"/>
            <p:nvPr/>
          </p:nvSpPr>
          <p:spPr>
            <a:xfrm>
              <a:off x="0" y="4719250"/>
              <a:ext cx="9144000" cy="424500"/>
            </a:xfrm>
            <a:prstGeom prst="rect">
              <a:avLst/>
            </a:prstGeom>
            <a:solidFill>
              <a:srgbClr val="ED0226"/>
            </a:solidFill>
            <a:ln>
              <a:noFill/>
            </a:ln>
            <a:effectLst>
              <a:outerShdw blurRad="63500" dir="5400000" dist="23000">
                <a:srgbClr val="808080">
                  <a:alpha val="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2" name="Google Shape;302;p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824" y="4771589"/>
              <a:ext cx="1691580" cy="319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56"/>
            <p:cNvSpPr txBox="1"/>
            <p:nvPr/>
          </p:nvSpPr>
          <p:spPr>
            <a:xfrm>
              <a:off x="6061975" y="4754500"/>
              <a:ext cx="3000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TakeOneSmallStep.org</a:t>
              </a:r>
              <a:endParaRPr sz="1100">
                <a:solidFill>
                  <a:schemeClr val="lt1"/>
                </a:solidFill>
              </a:endParaRPr>
            </a:p>
          </p:txBody>
        </p:sp>
      </p:grpSp>
      <p:pic>
        <p:nvPicPr>
          <p:cNvPr id="304" name="Google Shape;304;p56" title="Shanee evolving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8075" y="456628"/>
            <a:ext cx="6707626" cy="3773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7"/>
          <p:cNvSpPr txBox="1"/>
          <p:nvPr/>
        </p:nvSpPr>
        <p:spPr>
          <a:xfrm>
            <a:off x="3667575" y="1346425"/>
            <a:ext cx="30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57"/>
          <p:cNvSpPr txBox="1"/>
          <p:nvPr/>
        </p:nvSpPr>
        <p:spPr>
          <a:xfrm>
            <a:off x="3696250" y="2364300"/>
            <a:ext cx="336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400" strike="sng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11" name="Google Shape;311;p57"/>
          <p:cNvGrpSpPr/>
          <p:nvPr/>
        </p:nvGrpSpPr>
        <p:grpSpPr>
          <a:xfrm>
            <a:off x="0" y="4719250"/>
            <a:ext cx="9144000" cy="424500"/>
            <a:chOff x="0" y="4719250"/>
            <a:chExt cx="9144000" cy="424500"/>
          </a:xfrm>
        </p:grpSpPr>
        <p:sp>
          <p:nvSpPr>
            <p:cNvPr id="312" name="Google Shape;312;p57"/>
            <p:cNvSpPr txBox="1"/>
            <p:nvPr/>
          </p:nvSpPr>
          <p:spPr>
            <a:xfrm>
              <a:off x="0" y="4719250"/>
              <a:ext cx="9144000" cy="424500"/>
            </a:xfrm>
            <a:prstGeom prst="rect">
              <a:avLst/>
            </a:prstGeom>
            <a:solidFill>
              <a:srgbClr val="ED0226"/>
            </a:solidFill>
            <a:ln>
              <a:noFill/>
            </a:ln>
            <a:effectLst>
              <a:outerShdw blurRad="63500" dir="5400000" dist="23000">
                <a:srgbClr val="808080">
                  <a:alpha val="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3" name="Google Shape;313;p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824" y="4771589"/>
              <a:ext cx="1691580" cy="319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57"/>
            <p:cNvSpPr txBox="1"/>
            <p:nvPr/>
          </p:nvSpPr>
          <p:spPr>
            <a:xfrm>
              <a:off x="6061975" y="4754500"/>
              <a:ext cx="3000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TakeOneSmallStep.org</a:t>
              </a:r>
              <a:endParaRPr sz="1100">
                <a:solidFill>
                  <a:schemeClr val="lt1"/>
                </a:solidFill>
              </a:endParaRPr>
            </a:p>
          </p:txBody>
        </p:sp>
      </p:grpSp>
      <p:pic>
        <p:nvPicPr>
          <p:cNvPr id="315" name="Google Shape;315;p57" title="Copy of OSSLive_AlexDerek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5125" y="518130"/>
            <a:ext cx="6733752" cy="3787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8"/>
          <p:cNvSpPr txBox="1"/>
          <p:nvPr/>
        </p:nvSpPr>
        <p:spPr>
          <a:xfrm>
            <a:off x="3696250" y="2364300"/>
            <a:ext cx="336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trike="sng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1" name="Google Shape;321;p58"/>
          <p:cNvSpPr txBox="1"/>
          <p:nvPr/>
        </p:nvSpPr>
        <p:spPr>
          <a:xfrm>
            <a:off x="1623000" y="1111784"/>
            <a:ext cx="5898000" cy="16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Light"/>
              <a:buChar char="●"/>
            </a:pPr>
            <a:r>
              <a:rPr lang="en" sz="1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Use with people you trust have good intentions.</a:t>
            </a:r>
            <a:endParaRPr sz="18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Light"/>
              <a:buChar char="●"/>
            </a:pPr>
            <a:r>
              <a:rPr lang="en" sz="1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Make it your own.</a:t>
            </a:r>
            <a:endParaRPr sz="18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Light"/>
              <a:buChar char="●"/>
            </a:pPr>
            <a:r>
              <a:rPr lang="en" sz="1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Be authentic and genuine.</a:t>
            </a:r>
            <a:endParaRPr sz="18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Lexend Light"/>
              <a:buChar char="●"/>
            </a:pPr>
            <a:r>
              <a:rPr lang="en" sz="1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Even just thinking about it builds the muscle.</a:t>
            </a:r>
            <a:endParaRPr sz="18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grpSp>
        <p:nvGrpSpPr>
          <p:cNvPr id="322" name="Google Shape;322;p58"/>
          <p:cNvGrpSpPr/>
          <p:nvPr/>
        </p:nvGrpSpPr>
        <p:grpSpPr>
          <a:xfrm>
            <a:off x="0" y="4719250"/>
            <a:ext cx="9144000" cy="424500"/>
            <a:chOff x="0" y="4719250"/>
            <a:chExt cx="9144000" cy="424500"/>
          </a:xfrm>
        </p:grpSpPr>
        <p:sp>
          <p:nvSpPr>
            <p:cNvPr id="323" name="Google Shape;323;p58"/>
            <p:cNvSpPr txBox="1"/>
            <p:nvPr/>
          </p:nvSpPr>
          <p:spPr>
            <a:xfrm>
              <a:off x="0" y="4719250"/>
              <a:ext cx="9144000" cy="424500"/>
            </a:xfrm>
            <a:prstGeom prst="rect">
              <a:avLst/>
            </a:prstGeom>
            <a:solidFill>
              <a:srgbClr val="ED0226"/>
            </a:solidFill>
            <a:ln>
              <a:noFill/>
            </a:ln>
            <a:effectLst>
              <a:outerShdw blurRad="63500" dir="5400000" dist="23000">
                <a:srgbClr val="808080">
                  <a:alpha val="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4" name="Google Shape;324;p5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824" y="4771589"/>
              <a:ext cx="1691580" cy="319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Google Shape;325;p58"/>
            <p:cNvSpPr txBox="1"/>
            <p:nvPr/>
          </p:nvSpPr>
          <p:spPr>
            <a:xfrm>
              <a:off x="6061975" y="4754500"/>
              <a:ext cx="3000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TakeOneSmallStep.org</a:t>
              </a:r>
              <a:endParaRPr sz="1100">
                <a:solidFill>
                  <a:schemeClr val="lt1"/>
                </a:solidFill>
              </a:endParaRPr>
            </a:p>
          </p:txBody>
        </p:sp>
      </p:grpSp>
      <p:sp>
        <p:nvSpPr>
          <p:cNvPr id="326" name="Google Shape;326;p58"/>
          <p:cNvSpPr txBox="1"/>
          <p:nvPr/>
        </p:nvSpPr>
        <p:spPr>
          <a:xfrm>
            <a:off x="1280092" y="306495"/>
            <a:ext cx="6583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2B398A"/>
                </a:solidFill>
                <a:latin typeface="Lexend"/>
                <a:ea typeface="Lexend"/>
                <a:cs typeface="Lexend"/>
                <a:sym typeface="Lexend"/>
              </a:rPr>
              <a:t>Quick Tips</a:t>
            </a:r>
            <a:endParaRPr sz="36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B398A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9"/>
          <p:cNvSpPr txBox="1"/>
          <p:nvPr/>
        </p:nvSpPr>
        <p:spPr>
          <a:xfrm>
            <a:off x="3667575" y="1346425"/>
            <a:ext cx="30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32" name="Google Shape;332;p59"/>
          <p:cNvGrpSpPr/>
          <p:nvPr/>
        </p:nvGrpSpPr>
        <p:grpSpPr>
          <a:xfrm>
            <a:off x="0" y="4719250"/>
            <a:ext cx="9144000" cy="424500"/>
            <a:chOff x="0" y="4719250"/>
            <a:chExt cx="9144000" cy="424500"/>
          </a:xfrm>
        </p:grpSpPr>
        <p:sp>
          <p:nvSpPr>
            <p:cNvPr id="333" name="Google Shape;333;p59"/>
            <p:cNvSpPr txBox="1"/>
            <p:nvPr/>
          </p:nvSpPr>
          <p:spPr>
            <a:xfrm>
              <a:off x="0" y="4719250"/>
              <a:ext cx="9144000" cy="424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dir="5400000" dist="23000">
                <a:srgbClr val="808080">
                  <a:alpha val="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4" name="Google Shape;334;p5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824" y="4771589"/>
              <a:ext cx="1691580" cy="319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5" name="Google Shape;335;p59"/>
            <p:cNvSpPr txBox="1"/>
            <p:nvPr/>
          </p:nvSpPr>
          <p:spPr>
            <a:xfrm>
              <a:off x="6061975" y="4754500"/>
              <a:ext cx="3000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ED0226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TakeOneSmallStep.org</a:t>
              </a:r>
              <a:endParaRPr sz="1100">
                <a:solidFill>
                  <a:srgbClr val="ED0226"/>
                </a:solidFill>
              </a:endParaRPr>
            </a:p>
          </p:txBody>
        </p:sp>
      </p:grpSp>
      <p:sp>
        <p:nvSpPr>
          <p:cNvPr id="336" name="Google Shape;336;p59"/>
          <p:cNvSpPr txBox="1"/>
          <p:nvPr/>
        </p:nvSpPr>
        <p:spPr>
          <a:xfrm>
            <a:off x="819300" y="1711350"/>
            <a:ext cx="7505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Reflect</a:t>
            </a:r>
            <a:endParaRPr b="1" sz="8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37" name="Google Shape;337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317" y="4789525"/>
            <a:ext cx="1616574" cy="25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393775" y="118574"/>
            <a:ext cx="1622214" cy="1493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0"/>
          <p:cNvSpPr txBox="1"/>
          <p:nvPr/>
        </p:nvSpPr>
        <p:spPr>
          <a:xfrm>
            <a:off x="3667575" y="1346425"/>
            <a:ext cx="30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4" name="Google Shape;344;p60"/>
          <p:cNvSpPr txBox="1"/>
          <p:nvPr/>
        </p:nvSpPr>
        <p:spPr>
          <a:xfrm>
            <a:off x="423750" y="1899175"/>
            <a:ext cx="8296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2B398A"/>
                </a:solidFill>
                <a:latin typeface="Lexend"/>
                <a:ea typeface="Lexend"/>
                <a:cs typeface="Lexend"/>
                <a:sym typeface="Lexend"/>
              </a:rPr>
              <a:t>What’s one thing</a:t>
            </a:r>
            <a:br>
              <a:rPr b="1" lang="en" sz="3600">
                <a:solidFill>
                  <a:srgbClr val="2B398A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b="1" lang="en" sz="3600">
                <a:solidFill>
                  <a:srgbClr val="2B398A"/>
                </a:solidFill>
                <a:latin typeface="Lexend"/>
                <a:ea typeface="Lexend"/>
                <a:cs typeface="Lexend"/>
                <a:sym typeface="Lexend"/>
              </a:rPr>
              <a:t>you’re taking away?</a:t>
            </a:r>
            <a:endParaRPr b="1" sz="3600">
              <a:solidFill>
                <a:srgbClr val="2B398A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345" name="Google Shape;345;p60"/>
          <p:cNvGrpSpPr/>
          <p:nvPr/>
        </p:nvGrpSpPr>
        <p:grpSpPr>
          <a:xfrm>
            <a:off x="0" y="4719250"/>
            <a:ext cx="9144000" cy="424500"/>
            <a:chOff x="0" y="4719250"/>
            <a:chExt cx="9144000" cy="424500"/>
          </a:xfrm>
        </p:grpSpPr>
        <p:sp>
          <p:nvSpPr>
            <p:cNvPr id="346" name="Google Shape;346;p60"/>
            <p:cNvSpPr txBox="1"/>
            <p:nvPr/>
          </p:nvSpPr>
          <p:spPr>
            <a:xfrm>
              <a:off x="0" y="4719250"/>
              <a:ext cx="9144000" cy="424500"/>
            </a:xfrm>
            <a:prstGeom prst="rect">
              <a:avLst/>
            </a:prstGeom>
            <a:solidFill>
              <a:srgbClr val="ED0226"/>
            </a:solidFill>
            <a:ln>
              <a:noFill/>
            </a:ln>
            <a:effectLst>
              <a:outerShdw blurRad="63500" dir="5400000" dist="23000">
                <a:srgbClr val="808080">
                  <a:alpha val="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7" name="Google Shape;347;p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824" y="4771589"/>
              <a:ext cx="1691580" cy="319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" name="Google Shape;348;p60"/>
            <p:cNvSpPr txBox="1"/>
            <p:nvPr/>
          </p:nvSpPr>
          <p:spPr>
            <a:xfrm>
              <a:off x="6061975" y="4754500"/>
              <a:ext cx="3000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TakeOneSmallStep.org</a:t>
              </a:r>
              <a:endParaRPr sz="1100">
                <a:solidFill>
                  <a:schemeClr val="lt1"/>
                </a:solidFill>
              </a:endParaRPr>
            </a:p>
          </p:txBody>
        </p:sp>
      </p:grpSp>
      <p:sp>
        <p:nvSpPr>
          <p:cNvPr id="349" name="Google Shape;349;p60"/>
          <p:cNvSpPr/>
          <p:nvPr/>
        </p:nvSpPr>
        <p:spPr>
          <a:xfrm>
            <a:off x="3053700" y="1260559"/>
            <a:ext cx="3036600" cy="424500"/>
          </a:xfrm>
          <a:prstGeom prst="rect">
            <a:avLst/>
          </a:prstGeom>
          <a:solidFill>
            <a:srgbClr val="F2F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ED02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SHARE IN A GO-AROUND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1"/>
          <p:cNvSpPr txBox="1"/>
          <p:nvPr/>
        </p:nvSpPr>
        <p:spPr>
          <a:xfrm>
            <a:off x="3667575" y="1346425"/>
            <a:ext cx="30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55" name="Google Shape;355;p61"/>
          <p:cNvGrpSpPr/>
          <p:nvPr/>
        </p:nvGrpSpPr>
        <p:grpSpPr>
          <a:xfrm>
            <a:off x="0" y="4719250"/>
            <a:ext cx="9144000" cy="424500"/>
            <a:chOff x="0" y="4719250"/>
            <a:chExt cx="9144000" cy="424500"/>
          </a:xfrm>
        </p:grpSpPr>
        <p:sp>
          <p:nvSpPr>
            <p:cNvPr id="356" name="Google Shape;356;p61"/>
            <p:cNvSpPr txBox="1"/>
            <p:nvPr/>
          </p:nvSpPr>
          <p:spPr>
            <a:xfrm>
              <a:off x="0" y="4719250"/>
              <a:ext cx="9144000" cy="424500"/>
            </a:xfrm>
            <a:prstGeom prst="rect">
              <a:avLst/>
            </a:prstGeom>
            <a:solidFill>
              <a:srgbClr val="ED0226"/>
            </a:solidFill>
            <a:ln>
              <a:noFill/>
            </a:ln>
            <a:effectLst>
              <a:outerShdw blurRad="63500" dir="5400000" dist="23000">
                <a:srgbClr val="808080">
                  <a:alpha val="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7" name="Google Shape;357;p6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824" y="4771589"/>
              <a:ext cx="1691580" cy="319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8" name="Google Shape;358;p61"/>
            <p:cNvSpPr txBox="1"/>
            <p:nvPr/>
          </p:nvSpPr>
          <p:spPr>
            <a:xfrm>
              <a:off x="6061975" y="4754500"/>
              <a:ext cx="3000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TakeOneSmallStep.org</a:t>
              </a:r>
              <a:endParaRPr sz="1100">
                <a:solidFill>
                  <a:schemeClr val="lt1"/>
                </a:solidFill>
              </a:endParaRPr>
            </a:p>
          </p:txBody>
        </p:sp>
      </p:grpSp>
      <p:sp>
        <p:nvSpPr>
          <p:cNvPr id="359" name="Google Shape;359;p61"/>
          <p:cNvSpPr txBox="1"/>
          <p:nvPr/>
        </p:nvSpPr>
        <p:spPr>
          <a:xfrm>
            <a:off x="1280092" y="318578"/>
            <a:ext cx="6583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2B398A"/>
                </a:solidFill>
                <a:latin typeface="Lexend"/>
                <a:ea typeface="Lexend"/>
                <a:cs typeface="Lexend"/>
                <a:sym typeface="Lexend"/>
              </a:rPr>
              <a:t>One Small Survey</a:t>
            </a:r>
            <a:endParaRPr/>
          </a:p>
        </p:txBody>
      </p:sp>
      <p:pic>
        <p:nvPicPr>
          <p:cNvPr id="360" name="Google Shape;360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3700" y="1271375"/>
            <a:ext cx="3036600" cy="30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725" y="1666400"/>
            <a:ext cx="1414550" cy="1810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5"/>
          <p:cNvSpPr txBox="1"/>
          <p:nvPr/>
        </p:nvSpPr>
        <p:spPr>
          <a:xfrm>
            <a:off x="3667575" y="1346425"/>
            <a:ext cx="30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45"/>
          <p:cNvSpPr txBox="1"/>
          <p:nvPr/>
        </p:nvSpPr>
        <p:spPr>
          <a:xfrm>
            <a:off x="3696250" y="2364300"/>
            <a:ext cx="336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trike="sng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60" name="Google Shape;160;p45"/>
          <p:cNvGrpSpPr/>
          <p:nvPr/>
        </p:nvGrpSpPr>
        <p:grpSpPr>
          <a:xfrm>
            <a:off x="0" y="4719250"/>
            <a:ext cx="9144000" cy="424500"/>
            <a:chOff x="0" y="4719250"/>
            <a:chExt cx="9144000" cy="424500"/>
          </a:xfrm>
        </p:grpSpPr>
        <p:sp>
          <p:nvSpPr>
            <p:cNvPr id="161" name="Google Shape;161;p45"/>
            <p:cNvSpPr txBox="1"/>
            <p:nvPr/>
          </p:nvSpPr>
          <p:spPr>
            <a:xfrm>
              <a:off x="0" y="4719250"/>
              <a:ext cx="9144000" cy="424500"/>
            </a:xfrm>
            <a:prstGeom prst="rect">
              <a:avLst/>
            </a:prstGeom>
            <a:solidFill>
              <a:srgbClr val="ED0226"/>
            </a:solidFill>
            <a:ln>
              <a:noFill/>
            </a:ln>
            <a:effectLst>
              <a:outerShdw blurRad="63500" dir="5400000" dist="23000">
                <a:srgbClr val="808080">
                  <a:alpha val="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824" y="4771589"/>
              <a:ext cx="1691580" cy="319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45"/>
            <p:cNvSpPr txBox="1"/>
            <p:nvPr/>
          </p:nvSpPr>
          <p:spPr>
            <a:xfrm>
              <a:off x="6061975" y="4754500"/>
              <a:ext cx="3000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TakeOneSmallStep.org</a:t>
              </a:r>
              <a:endParaRPr sz="1100">
                <a:solidFill>
                  <a:schemeClr val="lt1"/>
                </a:solidFill>
              </a:endParaRPr>
            </a:p>
          </p:txBody>
        </p:sp>
      </p:grpSp>
      <p:sp>
        <p:nvSpPr>
          <p:cNvPr id="164" name="Google Shape;164;p45"/>
          <p:cNvSpPr txBox="1"/>
          <p:nvPr/>
        </p:nvSpPr>
        <p:spPr>
          <a:xfrm>
            <a:off x="1154624" y="1075986"/>
            <a:ext cx="683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" sz="2400" u="none" cap="none" strike="noStrike">
                <a:solidFill>
                  <a:srgbClr val="323F4F"/>
                </a:solidFill>
                <a:latin typeface="Montserrat"/>
                <a:ea typeface="Montserrat"/>
                <a:cs typeface="Montserrat"/>
                <a:sym typeface="Montserrat"/>
              </a:rPr>
              <a:t>Let’s take a collective breath together</a:t>
            </a:r>
            <a:endParaRPr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4625" y="1613875"/>
            <a:ext cx="371475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6"/>
          <p:cNvSpPr txBox="1"/>
          <p:nvPr/>
        </p:nvSpPr>
        <p:spPr>
          <a:xfrm>
            <a:off x="3667575" y="1346425"/>
            <a:ext cx="30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" name="Google Shape;171;p46"/>
          <p:cNvSpPr txBox="1"/>
          <p:nvPr/>
        </p:nvSpPr>
        <p:spPr>
          <a:xfrm>
            <a:off x="3696250" y="2364300"/>
            <a:ext cx="336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trike="sng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72" name="Google Shape;172;p46"/>
          <p:cNvGrpSpPr/>
          <p:nvPr/>
        </p:nvGrpSpPr>
        <p:grpSpPr>
          <a:xfrm>
            <a:off x="0" y="4719250"/>
            <a:ext cx="9144000" cy="424500"/>
            <a:chOff x="0" y="4719250"/>
            <a:chExt cx="9144000" cy="424500"/>
          </a:xfrm>
        </p:grpSpPr>
        <p:sp>
          <p:nvSpPr>
            <p:cNvPr id="173" name="Google Shape;173;p46"/>
            <p:cNvSpPr txBox="1"/>
            <p:nvPr/>
          </p:nvSpPr>
          <p:spPr>
            <a:xfrm>
              <a:off x="0" y="4719250"/>
              <a:ext cx="9144000" cy="424500"/>
            </a:xfrm>
            <a:prstGeom prst="rect">
              <a:avLst/>
            </a:prstGeom>
            <a:solidFill>
              <a:srgbClr val="ED0226"/>
            </a:solidFill>
            <a:ln>
              <a:noFill/>
            </a:ln>
            <a:effectLst>
              <a:outerShdw blurRad="63500" dir="5400000" dist="23000">
                <a:srgbClr val="808080">
                  <a:alpha val="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4" name="Google Shape;174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824" y="4771589"/>
              <a:ext cx="1691580" cy="319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46"/>
            <p:cNvSpPr txBox="1"/>
            <p:nvPr/>
          </p:nvSpPr>
          <p:spPr>
            <a:xfrm>
              <a:off x="6061975" y="4754500"/>
              <a:ext cx="3000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TakeOneSmallStep.org</a:t>
              </a:r>
              <a:endParaRPr sz="1100">
                <a:solidFill>
                  <a:schemeClr val="lt1"/>
                </a:solidFill>
              </a:endParaRPr>
            </a:p>
          </p:txBody>
        </p:sp>
      </p:grpSp>
      <p:pic>
        <p:nvPicPr>
          <p:cNvPr id="176" name="Google Shape;17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2013" y="1644435"/>
            <a:ext cx="3720113" cy="229903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6"/>
          <p:cNvSpPr txBox="1"/>
          <p:nvPr/>
        </p:nvSpPr>
        <p:spPr>
          <a:xfrm>
            <a:off x="1154624" y="1075986"/>
            <a:ext cx="683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" sz="2400" u="none" cap="none" strike="noStrike">
                <a:solidFill>
                  <a:srgbClr val="323F4F"/>
                </a:solidFill>
                <a:latin typeface="Montserrat"/>
                <a:ea typeface="Montserrat"/>
                <a:cs typeface="Montserrat"/>
                <a:sym typeface="Montserrat"/>
              </a:rPr>
              <a:t>Let’s take a collective breath together</a:t>
            </a:r>
            <a:endParaRPr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7"/>
          <p:cNvSpPr txBox="1"/>
          <p:nvPr/>
        </p:nvSpPr>
        <p:spPr>
          <a:xfrm>
            <a:off x="345638" y="208538"/>
            <a:ext cx="83508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rgbClr val="2B398A"/>
                </a:solidFill>
                <a:latin typeface="Lexend"/>
                <a:ea typeface="Lexend"/>
                <a:cs typeface="Lexend"/>
                <a:sym typeface="Lexend"/>
              </a:rPr>
              <a:t>AGENDA</a:t>
            </a:r>
            <a:endParaRPr i="0" sz="1100" u="none" cap="none" strike="noStrike">
              <a:solidFill>
                <a:srgbClr val="2B398A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4" name="Google Shape;184;p47"/>
          <p:cNvSpPr txBox="1"/>
          <p:nvPr/>
        </p:nvSpPr>
        <p:spPr>
          <a:xfrm>
            <a:off x="345650" y="1109651"/>
            <a:ext cx="8163900" cy="3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1115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●"/>
            </a:pP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Welcome (10 mins)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●"/>
            </a:pP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Listening Exercise</a:t>
            </a:r>
            <a:r>
              <a:rPr i="0" lang="en" sz="2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30</a:t>
            </a:r>
            <a:r>
              <a:rPr i="0" lang="en" sz="2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mins)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●"/>
            </a:pP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Group Reflection (15 mins)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●"/>
            </a:pP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Survey and Closing</a:t>
            </a: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(5 mins)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5" name="Google Shape;185;p47"/>
          <p:cNvCxnSpPr/>
          <p:nvPr/>
        </p:nvCxnSpPr>
        <p:spPr>
          <a:xfrm>
            <a:off x="304800" y="900431"/>
            <a:ext cx="8665800" cy="18600"/>
          </a:xfrm>
          <a:prstGeom prst="straightConnector1">
            <a:avLst/>
          </a:prstGeom>
          <a:noFill/>
          <a:ln cap="flat" cmpd="sng" w="9525">
            <a:solidFill>
              <a:srgbClr val="DD506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6" name="Google Shape;18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5372" y="4513659"/>
            <a:ext cx="2027636" cy="383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47"/>
          <p:cNvGrpSpPr/>
          <p:nvPr/>
        </p:nvGrpSpPr>
        <p:grpSpPr>
          <a:xfrm>
            <a:off x="0" y="4719250"/>
            <a:ext cx="9144000" cy="424500"/>
            <a:chOff x="0" y="4719250"/>
            <a:chExt cx="9144000" cy="424500"/>
          </a:xfrm>
        </p:grpSpPr>
        <p:sp>
          <p:nvSpPr>
            <p:cNvPr id="188" name="Google Shape;188;p47"/>
            <p:cNvSpPr txBox="1"/>
            <p:nvPr/>
          </p:nvSpPr>
          <p:spPr>
            <a:xfrm>
              <a:off x="0" y="4719250"/>
              <a:ext cx="9144000" cy="424500"/>
            </a:xfrm>
            <a:prstGeom prst="rect">
              <a:avLst/>
            </a:prstGeom>
            <a:solidFill>
              <a:srgbClr val="ED0226"/>
            </a:solidFill>
            <a:ln>
              <a:noFill/>
            </a:ln>
            <a:effectLst>
              <a:outerShdw blurRad="63500" dir="5400000" dist="23000">
                <a:srgbClr val="808080">
                  <a:alpha val="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9" name="Google Shape;189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824" y="4771589"/>
              <a:ext cx="1691580" cy="319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47"/>
            <p:cNvSpPr txBox="1"/>
            <p:nvPr/>
          </p:nvSpPr>
          <p:spPr>
            <a:xfrm>
              <a:off x="6061975" y="4754500"/>
              <a:ext cx="3000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TakeOneSmallStep.org</a:t>
              </a:r>
              <a:endParaRPr sz="11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B398A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8"/>
          <p:cNvSpPr txBox="1"/>
          <p:nvPr/>
        </p:nvSpPr>
        <p:spPr>
          <a:xfrm>
            <a:off x="3667575" y="1346425"/>
            <a:ext cx="30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6" name="Google Shape;196;p48"/>
          <p:cNvSpPr txBox="1"/>
          <p:nvPr/>
        </p:nvSpPr>
        <p:spPr>
          <a:xfrm>
            <a:off x="-126850" y="103725"/>
            <a:ext cx="5325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Introductions</a:t>
            </a:r>
            <a:endParaRPr sz="4200">
              <a:solidFill>
                <a:schemeClr val="lt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grpSp>
        <p:nvGrpSpPr>
          <p:cNvPr id="197" name="Google Shape;197;p48"/>
          <p:cNvGrpSpPr/>
          <p:nvPr/>
        </p:nvGrpSpPr>
        <p:grpSpPr>
          <a:xfrm>
            <a:off x="0" y="4719250"/>
            <a:ext cx="9144000" cy="424500"/>
            <a:chOff x="0" y="4719250"/>
            <a:chExt cx="9144000" cy="424500"/>
          </a:xfrm>
        </p:grpSpPr>
        <p:sp>
          <p:nvSpPr>
            <p:cNvPr id="198" name="Google Shape;198;p48"/>
            <p:cNvSpPr txBox="1"/>
            <p:nvPr/>
          </p:nvSpPr>
          <p:spPr>
            <a:xfrm>
              <a:off x="0" y="4719250"/>
              <a:ext cx="9144000" cy="424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dir="5400000" dist="23000">
                <a:srgbClr val="808080">
                  <a:alpha val="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9" name="Google Shape;199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824" y="4771589"/>
              <a:ext cx="1691580" cy="319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48"/>
            <p:cNvSpPr txBox="1"/>
            <p:nvPr/>
          </p:nvSpPr>
          <p:spPr>
            <a:xfrm>
              <a:off x="6061975" y="4754500"/>
              <a:ext cx="3000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ED0226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TakeOneSmallStep.org</a:t>
              </a:r>
              <a:endParaRPr sz="1100">
                <a:solidFill>
                  <a:srgbClr val="ED0226"/>
                </a:solidFill>
              </a:endParaRPr>
            </a:p>
          </p:txBody>
        </p:sp>
      </p:grpSp>
      <p:pic>
        <p:nvPicPr>
          <p:cNvPr id="201" name="Google Shape;20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317" y="4789525"/>
            <a:ext cx="1616574" cy="25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8"/>
          <p:cNvSpPr txBox="1"/>
          <p:nvPr/>
        </p:nvSpPr>
        <p:spPr>
          <a:xfrm>
            <a:off x="267200" y="1072100"/>
            <a:ext cx="49317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Please share: </a:t>
            </a:r>
            <a:endParaRPr b="1" sz="24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ExtraLight"/>
              <a:buChar char="●"/>
            </a:pPr>
            <a:r>
              <a:rPr lang="en" sz="24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Your name</a:t>
            </a:r>
            <a:endParaRPr sz="24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ExtraLight"/>
              <a:buChar char="●"/>
            </a:pPr>
            <a:r>
              <a:rPr lang="en" sz="24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Where’s home?</a:t>
            </a:r>
            <a:endParaRPr sz="24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ExtraLight"/>
              <a:buChar char="●"/>
            </a:pPr>
            <a:r>
              <a:rPr lang="en" sz="24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Why did you want to attend this workshop?</a:t>
            </a:r>
            <a:endParaRPr sz="24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pic>
        <p:nvPicPr>
          <p:cNvPr id="203" name="Google Shape;203;p48" title="B1D178AE-8FF4-43A3-A35F-AB12D3B45D0C.png"/>
          <p:cNvPicPr preferRelativeResize="0"/>
          <p:nvPr/>
        </p:nvPicPr>
        <p:blipFill rotWithShape="1">
          <a:blip r:embed="rId5">
            <a:alphaModFix/>
          </a:blip>
          <a:srcRect b="0" l="129" r="129" t="0"/>
          <a:stretch/>
        </p:blipFill>
        <p:spPr>
          <a:xfrm>
            <a:off x="5655925" y="1213352"/>
            <a:ext cx="2709850" cy="27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B398A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9"/>
          <p:cNvSpPr txBox="1"/>
          <p:nvPr/>
        </p:nvSpPr>
        <p:spPr>
          <a:xfrm>
            <a:off x="3667575" y="1346425"/>
            <a:ext cx="30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09" name="Google Shape;209;p49"/>
          <p:cNvGrpSpPr/>
          <p:nvPr/>
        </p:nvGrpSpPr>
        <p:grpSpPr>
          <a:xfrm>
            <a:off x="0" y="4719250"/>
            <a:ext cx="9144000" cy="424500"/>
            <a:chOff x="0" y="4719250"/>
            <a:chExt cx="9144000" cy="424500"/>
          </a:xfrm>
        </p:grpSpPr>
        <p:sp>
          <p:nvSpPr>
            <p:cNvPr id="210" name="Google Shape;210;p49"/>
            <p:cNvSpPr txBox="1"/>
            <p:nvPr/>
          </p:nvSpPr>
          <p:spPr>
            <a:xfrm>
              <a:off x="0" y="4719250"/>
              <a:ext cx="9144000" cy="424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dir="5400000" dist="23000">
                <a:srgbClr val="808080">
                  <a:alpha val="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1" name="Google Shape;211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824" y="4771589"/>
              <a:ext cx="1691580" cy="319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49"/>
            <p:cNvSpPr txBox="1"/>
            <p:nvPr/>
          </p:nvSpPr>
          <p:spPr>
            <a:xfrm>
              <a:off x="6061975" y="4754500"/>
              <a:ext cx="3000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ED0226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TakeOneSmallStep.org</a:t>
              </a:r>
              <a:endParaRPr sz="1100">
                <a:solidFill>
                  <a:srgbClr val="ED0226"/>
                </a:solidFill>
              </a:endParaRPr>
            </a:p>
          </p:txBody>
        </p:sp>
      </p:grpSp>
      <p:sp>
        <p:nvSpPr>
          <p:cNvPr id="213" name="Google Shape;213;p49"/>
          <p:cNvSpPr txBox="1"/>
          <p:nvPr/>
        </p:nvSpPr>
        <p:spPr>
          <a:xfrm>
            <a:off x="819300" y="1014475"/>
            <a:ext cx="75054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Listening &amp; Affirmation</a:t>
            </a:r>
            <a:endParaRPr b="1" sz="8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14" name="Google Shape;21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317" y="4789525"/>
            <a:ext cx="1616574" cy="25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0"/>
          <p:cNvSpPr txBox="1"/>
          <p:nvPr/>
        </p:nvSpPr>
        <p:spPr>
          <a:xfrm>
            <a:off x="3667575" y="1346425"/>
            <a:ext cx="30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50"/>
          <p:cNvSpPr txBox="1"/>
          <p:nvPr/>
        </p:nvSpPr>
        <p:spPr>
          <a:xfrm>
            <a:off x="975300" y="1331904"/>
            <a:ext cx="4330500" cy="23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Lexend Light"/>
              <a:buChar char="●"/>
            </a:pPr>
            <a:r>
              <a:rPr lang="en" sz="1800">
                <a:solidFill>
                  <a:srgbClr val="222222"/>
                </a:solidFill>
                <a:latin typeface="Lexend Light"/>
                <a:ea typeface="Lexend Light"/>
                <a:cs typeface="Lexend Light"/>
                <a:sym typeface="Lexend Light"/>
              </a:rPr>
              <a:t>Listening to understand, not to respond.</a:t>
            </a:r>
            <a:endParaRPr sz="1800">
              <a:solidFill>
                <a:srgbClr val="22222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Lexend Light"/>
              <a:buChar char="●"/>
            </a:pPr>
            <a:r>
              <a:rPr lang="en" sz="1800">
                <a:solidFill>
                  <a:srgbClr val="222222"/>
                </a:solidFill>
                <a:latin typeface="Lexend Light"/>
                <a:ea typeface="Lexend Light"/>
                <a:cs typeface="Lexend Light"/>
                <a:sym typeface="Lexend Light"/>
              </a:rPr>
              <a:t>Put your full attention on the words and body language of the speaker.</a:t>
            </a:r>
            <a:endParaRPr sz="1800">
              <a:solidFill>
                <a:srgbClr val="22222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22222"/>
              </a:buClr>
              <a:buSzPts val="1800"/>
              <a:buFont typeface="Lexend Light"/>
              <a:buChar char="●"/>
            </a:pPr>
            <a:r>
              <a:rPr lang="en" sz="1800">
                <a:solidFill>
                  <a:srgbClr val="222222"/>
                </a:solidFill>
                <a:latin typeface="Lexend Light"/>
                <a:ea typeface="Lexend Light"/>
                <a:cs typeface="Lexend Light"/>
                <a:sym typeface="Lexend Light"/>
              </a:rPr>
              <a:t>Suspending judgement to put yourself in the speaker’s shoes.</a:t>
            </a:r>
            <a:endParaRPr sz="2100">
              <a:solidFill>
                <a:srgbClr val="22222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grpSp>
        <p:nvGrpSpPr>
          <p:cNvPr id="221" name="Google Shape;221;p50"/>
          <p:cNvGrpSpPr/>
          <p:nvPr/>
        </p:nvGrpSpPr>
        <p:grpSpPr>
          <a:xfrm>
            <a:off x="0" y="4719250"/>
            <a:ext cx="9144000" cy="424500"/>
            <a:chOff x="0" y="4719250"/>
            <a:chExt cx="9144000" cy="424500"/>
          </a:xfrm>
        </p:grpSpPr>
        <p:sp>
          <p:nvSpPr>
            <p:cNvPr id="222" name="Google Shape;222;p50"/>
            <p:cNvSpPr txBox="1"/>
            <p:nvPr/>
          </p:nvSpPr>
          <p:spPr>
            <a:xfrm>
              <a:off x="0" y="4719250"/>
              <a:ext cx="9144000" cy="424500"/>
            </a:xfrm>
            <a:prstGeom prst="rect">
              <a:avLst/>
            </a:prstGeom>
            <a:solidFill>
              <a:srgbClr val="ED0226"/>
            </a:solidFill>
            <a:ln>
              <a:noFill/>
            </a:ln>
            <a:effectLst>
              <a:outerShdw blurRad="63500" dir="5400000" dist="23000">
                <a:srgbClr val="808080">
                  <a:alpha val="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3" name="Google Shape;223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824" y="4771589"/>
              <a:ext cx="1691580" cy="319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50"/>
            <p:cNvSpPr txBox="1"/>
            <p:nvPr/>
          </p:nvSpPr>
          <p:spPr>
            <a:xfrm>
              <a:off x="6061975" y="4754500"/>
              <a:ext cx="3000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TakeOneSmallStep.org</a:t>
              </a:r>
              <a:endParaRPr sz="1100">
                <a:solidFill>
                  <a:schemeClr val="lt1"/>
                </a:solidFill>
              </a:endParaRPr>
            </a:p>
          </p:txBody>
        </p:sp>
      </p:grpSp>
      <p:sp>
        <p:nvSpPr>
          <p:cNvPr id="225" name="Google Shape;225;p50"/>
          <p:cNvSpPr txBox="1"/>
          <p:nvPr/>
        </p:nvSpPr>
        <p:spPr>
          <a:xfrm>
            <a:off x="1280025" y="295150"/>
            <a:ext cx="6584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2B398A"/>
                </a:solidFill>
                <a:latin typeface="Lexend"/>
                <a:ea typeface="Lexend"/>
                <a:cs typeface="Lexend"/>
                <a:sym typeface="Lexend"/>
              </a:rPr>
              <a:t>Active Listening</a:t>
            </a:r>
            <a:endParaRPr/>
          </a:p>
        </p:txBody>
      </p:sp>
      <p:pic>
        <p:nvPicPr>
          <p:cNvPr descr="the ear hears sound icon vector outline illustration (Provided by Getty Images)" id="226" name="Google Shape;22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2400" y="1095550"/>
            <a:ext cx="3036600" cy="30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1"/>
          <p:cNvSpPr txBox="1"/>
          <p:nvPr/>
        </p:nvSpPr>
        <p:spPr>
          <a:xfrm>
            <a:off x="3667575" y="1346425"/>
            <a:ext cx="30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2" name="Google Shape;232;p51"/>
          <p:cNvGrpSpPr/>
          <p:nvPr/>
        </p:nvGrpSpPr>
        <p:grpSpPr>
          <a:xfrm>
            <a:off x="0" y="4719250"/>
            <a:ext cx="9144000" cy="424500"/>
            <a:chOff x="0" y="4719250"/>
            <a:chExt cx="9144000" cy="424500"/>
          </a:xfrm>
        </p:grpSpPr>
        <p:sp>
          <p:nvSpPr>
            <p:cNvPr id="233" name="Google Shape;233;p51"/>
            <p:cNvSpPr txBox="1"/>
            <p:nvPr/>
          </p:nvSpPr>
          <p:spPr>
            <a:xfrm>
              <a:off x="0" y="4719250"/>
              <a:ext cx="9144000" cy="424500"/>
            </a:xfrm>
            <a:prstGeom prst="rect">
              <a:avLst/>
            </a:prstGeom>
            <a:solidFill>
              <a:srgbClr val="ED0226"/>
            </a:solidFill>
            <a:ln>
              <a:noFill/>
            </a:ln>
            <a:effectLst>
              <a:outerShdw blurRad="63500" dir="5400000" dist="23000">
                <a:srgbClr val="808080">
                  <a:alpha val="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4" name="Google Shape;234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824" y="4771589"/>
              <a:ext cx="1691580" cy="319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p51"/>
            <p:cNvSpPr txBox="1"/>
            <p:nvPr/>
          </p:nvSpPr>
          <p:spPr>
            <a:xfrm>
              <a:off x="6061975" y="4754500"/>
              <a:ext cx="3000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TakeOneSmallStep.org</a:t>
              </a:r>
              <a:endParaRPr sz="1100">
                <a:solidFill>
                  <a:schemeClr val="lt1"/>
                </a:solidFill>
              </a:endParaRPr>
            </a:p>
          </p:txBody>
        </p:sp>
      </p:grpSp>
      <p:pic>
        <p:nvPicPr>
          <p:cNvPr id="236" name="Google Shape;236;p51"/>
          <p:cNvPicPr preferRelativeResize="0"/>
          <p:nvPr/>
        </p:nvPicPr>
        <p:blipFill rotWithShape="1">
          <a:blip r:embed="rId4">
            <a:alphaModFix/>
          </a:blip>
          <a:srcRect b="9608" l="749" r="650" t="0"/>
          <a:stretch/>
        </p:blipFill>
        <p:spPr>
          <a:xfrm>
            <a:off x="719925" y="1082125"/>
            <a:ext cx="7555199" cy="31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1"/>
          <p:cNvSpPr txBox="1"/>
          <p:nvPr/>
        </p:nvSpPr>
        <p:spPr>
          <a:xfrm>
            <a:off x="1280025" y="298663"/>
            <a:ext cx="6583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solidFill>
                  <a:srgbClr val="2B398A"/>
                </a:solidFill>
                <a:latin typeface="Lexend"/>
                <a:ea typeface="Lexend"/>
                <a:cs typeface="Lexend"/>
                <a:sym typeface="Lexend"/>
              </a:rPr>
              <a:t>Layers of Meaning</a:t>
            </a:r>
            <a:endParaRPr sz="2500">
              <a:solidFill>
                <a:srgbClr val="2B398A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2"/>
          <p:cNvSpPr txBox="1"/>
          <p:nvPr/>
        </p:nvSpPr>
        <p:spPr>
          <a:xfrm>
            <a:off x="3667575" y="1346425"/>
            <a:ext cx="30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3" name="Google Shape;243;p52"/>
          <p:cNvSpPr txBox="1"/>
          <p:nvPr/>
        </p:nvSpPr>
        <p:spPr>
          <a:xfrm>
            <a:off x="975300" y="1331904"/>
            <a:ext cx="4330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Lexend Light"/>
              <a:buChar char="●"/>
            </a:pPr>
            <a:r>
              <a:rPr lang="en" sz="1800">
                <a:solidFill>
                  <a:srgbClr val="222222"/>
                </a:solidFill>
                <a:latin typeface="Lexend Light"/>
                <a:ea typeface="Lexend Light"/>
                <a:cs typeface="Lexend Light"/>
                <a:sym typeface="Lexend Light"/>
              </a:rPr>
              <a:t>Demonstrates that you heard what the speaker shared.</a:t>
            </a:r>
            <a:endParaRPr sz="1800">
              <a:solidFill>
                <a:srgbClr val="22222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Lexend Light"/>
              <a:buChar char="●"/>
            </a:pPr>
            <a:r>
              <a:rPr lang="en" sz="1800">
                <a:solidFill>
                  <a:srgbClr val="222222"/>
                </a:solidFill>
                <a:latin typeface="Lexend Light"/>
                <a:ea typeface="Lexend Light"/>
                <a:cs typeface="Lexend Light"/>
                <a:sym typeface="Lexend Light"/>
              </a:rPr>
              <a:t>Shows that you value connecting with the other person.</a:t>
            </a:r>
            <a:endParaRPr sz="1800">
              <a:solidFill>
                <a:srgbClr val="22222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Lexend Light"/>
              <a:buChar char="●"/>
            </a:pPr>
            <a:r>
              <a:rPr lang="en" sz="1800">
                <a:solidFill>
                  <a:srgbClr val="222222"/>
                </a:solidFill>
                <a:latin typeface="Lexend Light"/>
                <a:ea typeface="Lexend Light"/>
                <a:cs typeface="Lexend Light"/>
                <a:sym typeface="Lexend Light"/>
              </a:rPr>
              <a:t>Does not require agreement.</a:t>
            </a:r>
            <a:endParaRPr sz="1800">
              <a:solidFill>
                <a:srgbClr val="22222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22222"/>
              </a:buClr>
              <a:buSzPts val="1800"/>
              <a:buFont typeface="Lexend Light"/>
              <a:buChar char="●"/>
            </a:pPr>
            <a:r>
              <a:rPr lang="en" sz="1800">
                <a:solidFill>
                  <a:srgbClr val="222222"/>
                </a:solidFill>
                <a:latin typeface="Lexend Light"/>
                <a:ea typeface="Lexend Light"/>
                <a:cs typeface="Lexend Light"/>
                <a:sym typeface="Lexend Light"/>
              </a:rPr>
              <a:t>Can be an exact repeating back or highlight emotions, values, etc.</a:t>
            </a:r>
            <a:endParaRPr sz="2100">
              <a:solidFill>
                <a:srgbClr val="22222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grpSp>
        <p:nvGrpSpPr>
          <p:cNvPr id="244" name="Google Shape;244;p52"/>
          <p:cNvGrpSpPr/>
          <p:nvPr/>
        </p:nvGrpSpPr>
        <p:grpSpPr>
          <a:xfrm>
            <a:off x="0" y="4719250"/>
            <a:ext cx="9144000" cy="424500"/>
            <a:chOff x="0" y="4719250"/>
            <a:chExt cx="9144000" cy="424500"/>
          </a:xfrm>
        </p:grpSpPr>
        <p:sp>
          <p:nvSpPr>
            <p:cNvPr id="245" name="Google Shape;245;p52"/>
            <p:cNvSpPr txBox="1"/>
            <p:nvPr/>
          </p:nvSpPr>
          <p:spPr>
            <a:xfrm>
              <a:off x="0" y="4719250"/>
              <a:ext cx="9144000" cy="424500"/>
            </a:xfrm>
            <a:prstGeom prst="rect">
              <a:avLst/>
            </a:prstGeom>
            <a:solidFill>
              <a:srgbClr val="ED0226"/>
            </a:solidFill>
            <a:ln>
              <a:noFill/>
            </a:ln>
            <a:effectLst>
              <a:outerShdw blurRad="63500" dir="5400000" dist="23000">
                <a:srgbClr val="808080">
                  <a:alpha val="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6" name="Google Shape;246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824" y="4771589"/>
              <a:ext cx="1691580" cy="319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52"/>
            <p:cNvSpPr txBox="1"/>
            <p:nvPr/>
          </p:nvSpPr>
          <p:spPr>
            <a:xfrm>
              <a:off x="6061975" y="4754500"/>
              <a:ext cx="3000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TakeOneSmallStep.org</a:t>
              </a:r>
              <a:endParaRPr sz="1100">
                <a:solidFill>
                  <a:schemeClr val="lt1"/>
                </a:solidFill>
              </a:endParaRPr>
            </a:p>
          </p:txBody>
        </p:sp>
      </p:grpSp>
      <p:sp>
        <p:nvSpPr>
          <p:cNvPr id="248" name="Google Shape;248;p52"/>
          <p:cNvSpPr txBox="1"/>
          <p:nvPr/>
        </p:nvSpPr>
        <p:spPr>
          <a:xfrm>
            <a:off x="1280025" y="295150"/>
            <a:ext cx="6584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2B398A"/>
                </a:solidFill>
                <a:latin typeface="Lexend"/>
                <a:ea typeface="Lexend"/>
                <a:cs typeface="Lexend"/>
                <a:sym typeface="Lexend"/>
              </a:rPr>
              <a:t>Affirmation</a:t>
            </a:r>
            <a:endParaRPr/>
          </a:p>
        </p:txBody>
      </p:sp>
      <p:grpSp>
        <p:nvGrpSpPr>
          <p:cNvPr id="249" name="Google Shape;249;p52"/>
          <p:cNvGrpSpPr/>
          <p:nvPr/>
        </p:nvGrpSpPr>
        <p:grpSpPr>
          <a:xfrm>
            <a:off x="5534353" y="1267211"/>
            <a:ext cx="2919300" cy="1041896"/>
            <a:chOff x="1857128" y="3080647"/>
            <a:chExt cx="2919300" cy="1041896"/>
          </a:xfrm>
        </p:grpSpPr>
        <p:sp>
          <p:nvSpPr>
            <p:cNvPr id="250" name="Google Shape;250;p52"/>
            <p:cNvSpPr/>
            <p:nvPr/>
          </p:nvSpPr>
          <p:spPr>
            <a:xfrm>
              <a:off x="1857128" y="3080647"/>
              <a:ext cx="2919300" cy="630300"/>
            </a:xfrm>
            <a:prstGeom prst="roundRect">
              <a:avLst>
                <a:gd fmla="val 16667" name="adj"/>
              </a:avLst>
            </a:prstGeom>
            <a:solidFill>
              <a:srgbClr val="F2F3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ED0226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“It sounds like…”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1" name="Google Shape;251;p52"/>
            <p:cNvSpPr/>
            <p:nvPr/>
          </p:nvSpPr>
          <p:spPr>
            <a:xfrm rot="-7870679">
              <a:off x="2145214" y="3486429"/>
              <a:ext cx="203675" cy="674328"/>
            </a:xfrm>
            <a:prstGeom prst="triangle">
              <a:avLst>
                <a:gd fmla="val 50000" name="adj"/>
              </a:avLst>
            </a:prstGeom>
            <a:solidFill>
              <a:srgbClr val="F2F3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52" name="Google Shape;252;p52"/>
          <p:cNvGrpSpPr/>
          <p:nvPr/>
        </p:nvGrpSpPr>
        <p:grpSpPr>
          <a:xfrm>
            <a:off x="6490594" y="2055122"/>
            <a:ext cx="2363824" cy="1041896"/>
            <a:chOff x="4950719" y="3080647"/>
            <a:chExt cx="2363824" cy="1041896"/>
          </a:xfrm>
        </p:grpSpPr>
        <p:sp>
          <p:nvSpPr>
            <p:cNvPr id="253" name="Google Shape;253;p52"/>
            <p:cNvSpPr/>
            <p:nvPr/>
          </p:nvSpPr>
          <p:spPr>
            <a:xfrm>
              <a:off x="4950719" y="3080647"/>
              <a:ext cx="2235600" cy="630300"/>
            </a:xfrm>
            <a:prstGeom prst="roundRect">
              <a:avLst>
                <a:gd fmla="val 16667" name="adj"/>
              </a:avLst>
            </a:prstGeom>
            <a:solidFill>
              <a:srgbClr val="F2F3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ED0226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“I heard…”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4" name="Google Shape;254;p52"/>
            <p:cNvSpPr/>
            <p:nvPr/>
          </p:nvSpPr>
          <p:spPr>
            <a:xfrm flipH="1" rot="7870679">
              <a:off x="6892155" y="3486429"/>
              <a:ext cx="203675" cy="674328"/>
            </a:xfrm>
            <a:prstGeom prst="triangle">
              <a:avLst>
                <a:gd fmla="val 50000" name="adj"/>
              </a:avLst>
            </a:prstGeom>
            <a:solidFill>
              <a:srgbClr val="F2F3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55" name="Google Shape;255;p52"/>
          <p:cNvGrpSpPr/>
          <p:nvPr/>
        </p:nvGrpSpPr>
        <p:grpSpPr>
          <a:xfrm>
            <a:off x="5642838" y="2848911"/>
            <a:ext cx="2680500" cy="1509744"/>
            <a:chOff x="5610550" y="2621012"/>
            <a:chExt cx="2680500" cy="1509744"/>
          </a:xfrm>
        </p:grpSpPr>
        <p:sp>
          <p:nvSpPr>
            <p:cNvPr id="256" name="Google Shape;256;p52"/>
            <p:cNvSpPr/>
            <p:nvPr/>
          </p:nvSpPr>
          <p:spPr>
            <a:xfrm>
              <a:off x="5610550" y="2621012"/>
              <a:ext cx="2680500" cy="1041900"/>
            </a:xfrm>
            <a:prstGeom prst="roundRect">
              <a:avLst>
                <a:gd fmla="val 16667" name="adj"/>
              </a:avLst>
            </a:prstGeom>
            <a:solidFill>
              <a:srgbClr val="F2F3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ED0226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“I really</a:t>
              </a:r>
              <a:br>
                <a:rPr lang="en" sz="2100">
                  <a:solidFill>
                    <a:srgbClr val="ED0226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</a:br>
              <a:r>
                <a:rPr lang="en" sz="2100">
                  <a:solidFill>
                    <a:srgbClr val="ED0226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appreciated…”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7" name="Google Shape;257;p52"/>
            <p:cNvSpPr/>
            <p:nvPr/>
          </p:nvSpPr>
          <p:spPr>
            <a:xfrm rot="-8096423">
              <a:off x="6154374" y="3482816"/>
              <a:ext cx="203859" cy="674580"/>
            </a:xfrm>
            <a:prstGeom prst="triangle">
              <a:avLst>
                <a:gd fmla="val 50000" name="adj"/>
              </a:avLst>
            </a:prstGeom>
            <a:solidFill>
              <a:srgbClr val="F2F3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